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58" r:id="rId2"/>
    <p:sldId id="337" r:id="rId3"/>
    <p:sldId id="338" r:id="rId4"/>
    <p:sldId id="336" r:id="rId5"/>
    <p:sldId id="328" r:id="rId6"/>
    <p:sldId id="327" r:id="rId7"/>
    <p:sldId id="342" r:id="rId8"/>
    <p:sldId id="306" r:id="rId9"/>
    <p:sldId id="330" r:id="rId10"/>
    <p:sldId id="319" r:id="rId11"/>
    <p:sldId id="299" r:id="rId12"/>
    <p:sldId id="290" r:id="rId13"/>
    <p:sldId id="291" r:id="rId14"/>
    <p:sldId id="340" r:id="rId15"/>
    <p:sldId id="334" r:id="rId16"/>
    <p:sldId id="259" r:id="rId17"/>
    <p:sldId id="343" r:id="rId18"/>
    <p:sldId id="339" r:id="rId19"/>
    <p:sldId id="311" r:id="rId20"/>
    <p:sldId id="280" r:id="rId21"/>
    <p:sldId id="287" r:id="rId22"/>
    <p:sldId id="283" r:id="rId23"/>
    <p:sldId id="284" r:id="rId24"/>
    <p:sldId id="308" r:id="rId25"/>
    <p:sldId id="323" r:id="rId26"/>
    <p:sldId id="315" r:id="rId27"/>
    <p:sldId id="303" r:id="rId28"/>
    <p:sldId id="305" r:id="rId29"/>
    <p:sldId id="317" r:id="rId30"/>
    <p:sldId id="316" r:id="rId31"/>
    <p:sldId id="322" r:id="rId32"/>
    <p:sldId id="285" r:id="rId33"/>
    <p:sldId id="286" r:id="rId34"/>
    <p:sldId id="292" r:id="rId35"/>
    <p:sldId id="314" r:id="rId36"/>
    <p:sldId id="260" r:id="rId37"/>
    <p:sldId id="307" r:id="rId38"/>
    <p:sldId id="278" r:id="rId39"/>
    <p:sldId id="265" r:id="rId40"/>
    <p:sldId id="296" r:id="rId41"/>
    <p:sldId id="277" r:id="rId42"/>
    <p:sldId id="279" r:id="rId43"/>
    <p:sldId id="282" r:id="rId44"/>
    <p:sldId id="298" r:id="rId45"/>
    <p:sldId id="309" r:id="rId46"/>
    <p:sldId id="281" r:id="rId47"/>
    <p:sldId id="310" r:id="rId48"/>
    <p:sldId id="289" r:id="rId49"/>
    <p:sldId id="297" r:id="rId50"/>
    <p:sldId id="304" r:id="rId51"/>
    <p:sldId id="288" r:id="rId52"/>
    <p:sldId id="300" r:id="rId53"/>
    <p:sldId id="301" r:id="rId54"/>
    <p:sldId id="302" r:id="rId55"/>
    <p:sldId id="320" r:id="rId56"/>
    <p:sldId id="321" r:id="rId57"/>
    <p:sldId id="324" r:id="rId58"/>
    <p:sldId id="325" r:id="rId59"/>
    <p:sldId id="266" r:id="rId60"/>
    <p:sldId id="293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44"/>
    <p:restoredTop sz="96327"/>
  </p:normalViewPr>
  <p:slideViewPr>
    <p:cSldViewPr snapToGrid="0">
      <p:cViewPr varScale="1">
        <p:scale>
          <a:sx n="174" d="100"/>
          <a:sy n="174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28.02.24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5222136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concept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to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IceCube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endParaRPr lang="de-DE" sz="3200" b="1" u="sng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DPG-Frühjahrstagung, Karlsruhe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  <p:pic>
        <p:nvPicPr>
          <p:cNvPr id="5" name="Picture 2" descr="Logo Cosmic Interacting Matters">
            <a:extLst>
              <a:ext uri="{FF2B5EF4-FFF2-40B4-BE49-F238E27FC236}">
                <a16:creationId xmlns:a16="http://schemas.microsoft.com/office/drawing/2014/main" id="{BE0337C3-5DCF-D85F-0675-B1D1F116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32" y="95653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1F61BF8-A49B-785A-F4F0-57952245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2752-F673-2972-996B-1C32DE30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9185-A1B4-EC99-9859-DBFD58C6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0701404" cy="50695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 CORSIKA 7 test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Prompt identification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MCEq comparison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Few-author paper in progress (publish early 2024)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First analysis chain for prompt muon normalization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Proceed analysis…(systematics etc.)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IceCube prompt muons paper (publish early 2025)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Prompt neutrino analysis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Tagging and MCEq comparison in progress (Lars Bollmann)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Combined fit (prompt muons + neutrinos)…future plan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87898-35B8-1019-5530-05CDFF10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1C469-67F7-2545-413E-4251872E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33E746D-7D2D-549F-85B9-8EEB7AE9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404F30-E50D-86A7-435A-1FEF6E1D5691}"/>
              </a:ext>
            </a:extLst>
          </p:cNvPr>
          <p:cNvSpPr txBox="1"/>
          <p:nvPr/>
        </p:nvSpPr>
        <p:spPr>
          <a:xfrm>
            <a:off x="538480" y="90177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43C8F-C3F6-C0AF-344A-8E94032EF97B}"/>
              </a:ext>
            </a:extLst>
          </p:cNvPr>
          <p:cNvSpPr txBox="1"/>
          <p:nvPr/>
        </p:nvSpPr>
        <p:spPr>
          <a:xfrm>
            <a:off x="942284" y="1892397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547E6-EAD6-C16F-C9BF-4FFEFBA6EB20}"/>
              </a:ext>
            </a:extLst>
          </p:cNvPr>
          <p:cNvSpPr txBox="1"/>
          <p:nvPr/>
        </p:nvSpPr>
        <p:spPr>
          <a:xfrm>
            <a:off x="1000466" y="125659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B648-35BB-55A6-4C98-85A328BAA159}"/>
              </a:ext>
            </a:extLst>
          </p:cNvPr>
          <p:cNvSpPr txBox="1"/>
          <p:nvPr/>
        </p:nvSpPr>
        <p:spPr>
          <a:xfrm>
            <a:off x="995550" y="155648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9F331-CC6D-4E91-1685-7EA256BC65AB}"/>
              </a:ext>
            </a:extLst>
          </p:cNvPr>
          <p:cNvSpPr txBox="1"/>
          <p:nvPr/>
        </p:nvSpPr>
        <p:spPr>
          <a:xfrm>
            <a:off x="538346" y="226932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CD19B-67D8-1A0E-1A24-EFAEDA87887A}"/>
              </a:ext>
            </a:extLst>
          </p:cNvPr>
          <p:cNvSpPr txBox="1"/>
          <p:nvPr/>
        </p:nvSpPr>
        <p:spPr>
          <a:xfrm>
            <a:off x="504750" y="2674063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75F58-0165-4F16-32C5-EEF1D618A131}"/>
              </a:ext>
            </a:extLst>
          </p:cNvPr>
          <p:cNvSpPr txBox="1"/>
          <p:nvPr/>
        </p:nvSpPr>
        <p:spPr>
          <a:xfrm>
            <a:off x="952116" y="3808122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33766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Old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1B0F-6CAB-D859-7B5E-2205589F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5306-8054-2028-4A7B-AD7BE0F8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to move this slide?</a:t>
            </a:r>
          </a:p>
          <a:p>
            <a:r>
              <a:rPr lang="en-DE" dirty="0"/>
              <a:t>muon puzzle</a:t>
            </a:r>
          </a:p>
          <a:p>
            <a:r>
              <a:rPr lang="en-DE" dirty="0"/>
              <a:t>understand muon and neutrino flux at very high energies &gt; PeV</a:t>
            </a:r>
          </a:p>
          <a:p>
            <a:r>
              <a:rPr lang="en-DE" dirty="0"/>
              <a:t>collect data points to tune hadronic interaction models (high energies and high rapidity)</a:t>
            </a:r>
          </a:p>
          <a:p>
            <a:pPr lvl="1"/>
            <a:r>
              <a:rPr lang="en-DE" dirty="0"/>
              <a:t>see talk by hans: there are already data points?! slide 16??? </a:t>
            </a:r>
          </a:p>
          <a:p>
            <a:r>
              <a:rPr lang="en-DE" dirty="0"/>
              <a:t>pin down background to measure astrophysical source at high energies</a:t>
            </a:r>
          </a:p>
          <a:p>
            <a:endParaRPr lang="en-DE" dirty="0"/>
          </a:p>
          <a:p>
            <a:r>
              <a:rPr lang="en-DE" dirty="0"/>
              <a:t>WHAT IS OUR MAIN MOTIVATION?! STUDY OBJECTS IN THE UNIVERSE AND FUNDAMENTAL PARTICLE PHYSICS? THEN MENTION THIS MOTIVATION AT THE BEGINNING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39FD-6876-90E1-113F-A78A1C7D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139A2-2A8F-4E01-3447-BB317F4D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9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23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919D659-818C-049C-1471-DDD4B9DE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97" y="785239"/>
            <a:ext cx="6476036" cy="307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Muon bundle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Leading muon energy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(zenith/azimuth)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1BF74-1AC3-D3C2-7A4D-16DEB22FB954}"/>
              </a:ext>
            </a:extLst>
          </p:cNvPr>
          <p:cNvSpPr txBox="1"/>
          <p:nvPr/>
        </p:nvSpPr>
        <p:spPr>
          <a:xfrm>
            <a:off x="8785398" y="5570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AEFDF-2595-0039-F10F-6C04BC66C580}"/>
              </a:ext>
            </a:extLst>
          </p:cNvPr>
          <p:cNvSpPr txBox="1"/>
          <p:nvPr/>
        </p:nvSpPr>
        <p:spPr>
          <a:xfrm>
            <a:off x="5463250" y="3922811"/>
            <a:ext cx="549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Input data per DOM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mean time of all pulses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total time offset</a:t>
            </a:r>
          </a:p>
          <a:p>
            <a:pPr lvl="1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74B942"/>
                </a:solidFill>
              </a:rPr>
              <a:t>SplitInIceDSTPulsesTWCleaning6000ns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40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Definition of 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17" name="Picture 1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5B8CD3D-9550-264A-6251-4ADE6551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83" y="1449293"/>
            <a:ext cx="5223361" cy="3734278"/>
          </a:xfrm>
          <a:prstGeom prst="rect">
            <a:avLst/>
          </a:prstGeom>
        </p:spPr>
      </p:pic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113" y="2530425"/>
            <a:ext cx="5145687" cy="4216717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913011" y="2377301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578954" y="333946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439252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212252" y="388810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405907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58" b="53158"/>
          <a:stretch/>
        </p:blipFill>
        <p:spPr>
          <a:xfrm>
            <a:off x="3827346" y="5283908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210" r="-2587"/>
          <a:stretch/>
        </p:blipFill>
        <p:spPr>
          <a:xfrm>
            <a:off x="788783" y="5283908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65AE3-D95D-E988-4C35-65E84A15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84" y="678337"/>
            <a:ext cx="3876636" cy="3053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E3BCB8-5571-C92A-B445-ADB29254B6E3}"/>
              </a:ext>
            </a:extLst>
          </p:cNvPr>
          <p:cNvSpPr txBox="1"/>
          <p:nvPr/>
        </p:nvSpPr>
        <p:spPr>
          <a:xfrm>
            <a:off x="8343515" y="2978552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10.1103/PhysRevD.83.054026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022991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04090"/>
            <a:ext cx="1371600" cy="111890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40480"/>
            <a:ext cx="1974170" cy="118251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716" y="3716583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319662" y="5882060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5680148" y="6325881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Large 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812382" y="444967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215988" y="5503801"/>
            <a:ext cx="850363" cy="10067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First: Atmospheric prompt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 muon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9511</TotalTime>
  <Words>2643</Words>
  <Application>Microsoft Macintosh PowerPoint</Application>
  <PresentationFormat>Widescreen</PresentationFormat>
  <Paragraphs>538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Akkurat Office</vt:lpstr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An analysis concept to measure atmospheric prompt muons with IceCube    Mirco Hünnefeld and Pascal Gutjahr</vt:lpstr>
      <vt:lpstr>Astroparticle physics</vt:lpstr>
      <vt:lpstr>Cosmic ray flux</vt:lpstr>
      <vt:lpstr>Air shower – 10 TeV</vt:lpstr>
      <vt:lpstr>Muon flux: Definition of prompt</vt:lpstr>
      <vt:lpstr>Prompt atmospheric muons and neutrinos</vt:lpstr>
      <vt:lpstr>Muon Puzzle and model uncertainties</vt:lpstr>
      <vt:lpstr>First: Atmospheric prompt muons</vt:lpstr>
      <vt:lpstr>CORSIKA 7 tagging and MCEq comparison</vt:lpstr>
      <vt:lpstr>PowerPoint Presentation</vt:lpstr>
      <vt:lpstr>Expected muons for 10 years: leading vs. bundle energy (GSF)</vt:lpstr>
      <vt:lpstr>Pseudo data sampling</vt:lpstr>
      <vt:lpstr>Poisson likelihood fit performed in leading muon energy</vt:lpstr>
      <vt:lpstr>Discovery potential and sensitivity</vt:lpstr>
      <vt:lpstr>Conclusion and outlook</vt:lpstr>
      <vt:lpstr>Motivation</vt:lpstr>
      <vt:lpstr>Agreement for different primary models</vt:lpstr>
      <vt:lpstr>Motivation</vt:lpstr>
      <vt:lpstr>Overview</vt:lpstr>
      <vt:lpstr>CORSIKA vs. MCEq</vt:lpstr>
      <vt:lpstr>PowerPoint Presentation</vt:lpstr>
      <vt:lpstr>Leading muon energy fraction</vt:lpstr>
      <vt:lpstr>Leading muon contribution</vt:lpstr>
      <vt:lpstr>L2 Filters</vt:lpstr>
      <vt:lpstr>PowerPoint Presentation</vt:lpstr>
      <vt:lpstr>DNN Reconstructions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Test background statistics</vt:lpstr>
      <vt:lpstr>Conclusion and outlook</vt:lpstr>
      <vt:lpstr>PowerPoint Presentation</vt:lpstr>
      <vt:lpstr>Some definitions and wording…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242</cp:revision>
  <dcterms:created xsi:type="dcterms:W3CDTF">2023-09-19T10:10:31Z</dcterms:created>
  <dcterms:modified xsi:type="dcterms:W3CDTF">2024-02-28T17:25:21Z</dcterms:modified>
</cp:coreProperties>
</file>